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Heebo" panose="020F0502020204030204" pitchFamily="2" charset="-79"/>
      <p:regular r:id="rId15"/>
    </p:embeddedFont>
    <p:embeddedFont>
      <p:font typeface="Helios Extended Bold" panose="020B0604020202020204" charset="0"/>
      <p:regular r:id="rId16"/>
    </p:embeddedFont>
    <p:embeddedFont>
      <p:font typeface="Times New Roman Bold" panose="02020803070505020304" pitchFamily="18" charset="0"/>
      <p:regular r:id="rId17"/>
      <p:bold r:id="rId18"/>
    </p:embeddedFont>
    <p:embeddedFont>
      <p:font typeface="Times New Roman Condensed" panose="020B0604020202020204" charset="0"/>
      <p:regular r:id="rId19"/>
    </p:embeddedFont>
    <p:embeddedFont>
      <p:font typeface="Times New Roman Condensed 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80" d="100"/>
          <a:sy n="80" d="100"/>
        </p:scale>
        <p:origin x="23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944078" y="1326430"/>
            <a:ext cx="21203378" cy="7634140"/>
            <a:chOff x="0" y="0"/>
            <a:chExt cx="1128752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752" cy="406400"/>
            </a:xfrm>
            <a:custGeom>
              <a:avLst/>
              <a:gdLst/>
              <a:ahLst/>
              <a:cxnLst/>
              <a:rect l="l" t="t" r="r" b="b"/>
              <a:pathLst>
                <a:path w="1128752" h="406400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124547" y="3297871"/>
            <a:ext cx="14641705" cy="1941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20"/>
              </a:lnSpc>
            </a:pPr>
            <a:r>
              <a:rPr lang="en-US" sz="5300" b="1" spc="265">
                <a:solidFill>
                  <a:srgbClr val="252B63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Remaining Useful Life Prediction of Turbofan Engines using NASA’s C-MAPSS Dataset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76673" y="6203044"/>
            <a:ext cx="13937451" cy="3891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19"/>
              </a:lnSpc>
            </a:pPr>
            <a:r>
              <a:rPr lang="en-US" sz="2299" spc="229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rPr>
              <a:t>A DEEP LEARNING APPROACH TO PREDICT EQUIPMENT FAILURE BEFORE IT HAPPENS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4000" y="2644690"/>
            <a:ext cx="4778170" cy="1056398"/>
          </a:xfrm>
          <a:custGeom>
            <a:avLst/>
            <a:gdLst/>
            <a:ahLst/>
            <a:cxnLst/>
            <a:rect l="l" t="t" r="r" b="b"/>
            <a:pathLst>
              <a:path w="4778170" h="1056398">
                <a:moveTo>
                  <a:pt x="0" y="0"/>
                </a:moveTo>
                <a:lnTo>
                  <a:pt x="4778170" y="0"/>
                </a:lnTo>
                <a:lnTo>
                  <a:pt x="4778170" y="1056398"/>
                </a:lnTo>
                <a:lnTo>
                  <a:pt x="0" y="10563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286479" y="5968999"/>
            <a:ext cx="4234828" cy="1400624"/>
          </a:xfrm>
          <a:custGeom>
            <a:avLst/>
            <a:gdLst/>
            <a:ahLst/>
            <a:cxnLst/>
            <a:rect l="l" t="t" r="r" b="b"/>
            <a:pathLst>
              <a:path w="4234828" h="1400624">
                <a:moveTo>
                  <a:pt x="0" y="0"/>
                </a:moveTo>
                <a:lnTo>
                  <a:pt x="4234828" y="0"/>
                </a:lnTo>
                <a:lnTo>
                  <a:pt x="4234828" y="1400624"/>
                </a:lnTo>
                <a:lnTo>
                  <a:pt x="0" y="14006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0" y="0"/>
            <a:ext cx="8462755" cy="10287000"/>
            <a:chOff x="0" y="0"/>
            <a:chExt cx="1311102" cy="159372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11102" cy="1593725"/>
            </a:xfrm>
            <a:custGeom>
              <a:avLst/>
              <a:gdLst/>
              <a:ahLst/>
              <a:cxnLst/>
              <a:rect l="l" t="t" r="r" b="b"/>
              <a:pathLst>
                <a:path w="1311102" h="1593725">
                  <a:moveTo>
                    <a:pt x="0" y="0"/>
                  </a:moveTo>
                  <a:lnTo>
                    <a:pt x="1311102" y="0"/>
                  </a:lnTo>
                  <a:lnTo>
                    <a:pt x="1311102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4"/>
              <a:stretch>
                <a:fillRect l="-31037" r="-3103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944354" y="424182"/>
            <a:ext cx="6314946" cy="604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480"/>
              </a:lnSpc>
            </a:pPr>
            <a:r>
              <a:rPr lang="en-US" sz="3200" b="1" u="sng" spc="16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Model Evaluation: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817773" y="1340010"/>
            <a:ext cx="8704995" cy="917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00"/>
              </a:lnSpc>
            </a:pPr>
            <a:r>
              <a:rPr lang="en-US" sz="2500" spc="1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evaluate model accuracy using:</a:t>
            </a:r>
          </a:p>
          <a:p>
            <a:pPr algn="r">
              <a:lnSpc>
                <a:spcPts val="3500"/>
              </a:lnSpc>
              <a:spcBef>
                <a:spcPct val="0"/>
              </a:spcBef>
            </a:pPr>
            <a:r>
              <a:rPr lang="en-US" sz="2500" spc="1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Root Mean Squared Error (RMSE):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462755" y="4632326"/>
            <a:ext cx="9060013" cy="917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00"/>
              </a:lnSpc>
              <a:spcBef>
                <a:spcPct val="0"/>
              </a:spcBef>
            </a:pPr>
            <a:r>
              <a:rPr lang="en-US" sz="2500" spc="125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Easier to interpret since it's in the same unit as RUL.</a:t>
            </a:r>
          </a:p>
          <a:p>
            <a:pPr algn="r">
              <a:lnSpc>
                <a:spcPts val="3500"/>
              </a:lnSpc>
              <a:spcBef>
                <a:spcPct val="0"/>
              </a:spcBef>
            </a:pPr>
            <a:r>
              <a:rPr lang="en-US" sz="2500" spc="125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 R² Score (Coefficient of Determination)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207822" y="3831712"/>
            <a:ext cx="6314946" cy="604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480"/>
              </a:lnSpc>
            </a:pPr>
            <a:r>
              <a:rPr lang="en-US" sz="3200" b="1" u="sng" spc="16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Why RMSE?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747479" y="7490087"/>
            <a:ext cx="6708696" cy="581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  <a:spcBef>
                <a:spcPct val="0"/>
              </a:spcBef>
            </a:pPr>
            <a:r>
              <a:rPr lang="en-US" sz="3000" spc="150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It measures how well the model fits the data.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3135980" y="3451500"/>
          <a:ext cx="12674408" cy="3667125"/>
        </p:xfrm>
        <a:graphic>
          <a:graphicData uri="http://schemas.openxmlformats.org/drawingml/2006/table">
            <a:tbl>
              <a:tblPr/>
              <a:tblGrid>
                <a:gridCol w="34602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326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914375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Model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RMSE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R² Score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Random Forest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30.2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0.75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4000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XGBoost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25.8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0.80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375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LSTM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14.5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0.90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172718" y="1879301"/>
            <a:ext cx="14318931" cy="765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600"/>
              </a:lnSpc>
            </a:pPr>
            <a:r>
              <a:rPr lang="en-US" sz="4000" b="1" u="sng" spc="20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Comparing Models: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852344" y="7529534"/>
            <a:ext cx="7241680" cy="520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2499" spc="24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no.5- Results of different Models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606380"/>
            <a:ext cx="14318931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u="sng" spc="30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Results: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79470" y="575383"/>
            <a:ext cx="15529061" cy="1563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479"/>
              </a:lnSpc>
            </a:pPr>
            <a:r>
              <a:rPr lang="en-US" sz="8199" b="1" u="sng" spc="409">
                <a:solidFill>
                  <a:srgbClr val="252B63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CHALLENGES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695055" y="2479632"/>
            <a:ext cx="2534357" cy="1274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</a:pPr>
            <a:r>
              <a:rPr lang="en-US" sz="7200" b="1" spc="359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01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286687" y="2479632"/>
            <a:ext cx="3391216" cy="1274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</a:pPr>
            <a:r>
              <a:rPr lang="en-US" sz="7200" b="1" spc="36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02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79470" y="3947315"/>
            <a:ext cx="3433162" cy="73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</a:pPr>
            <a:r>
              <a:rPr lang="en-US" sz="2000" b="1" spc="200">
                <a:solidFill>
                  <a:srgbClr val="4E6E81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HIGH-DIMENSIONAL SENSOR DATA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246339" y="3947315"/>
            <a:ext cx="3471911" cy="73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</a:pPr>
            <a:r>
              <a:rPr lang="en-US" sz="2000" b="1" spc="200">
                <a:solidFill>
                  <a:srgbClr val="4E6E81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ENGINE-SPECIFIC PATTERNS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817272" y="3796502"/>
            <a:ext cx="3121715" cy="73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</a:pPr>
            <a:r>
              <a:rPr lang="en-US" sz="2000" b="1" spc="200">
                <a:solidFill>
                  <a:srgbClr val="4E6E81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MODEL GENERALIZATION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51719" y="5068090"/>
            <a:ext cx="3702278" cy="2540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l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Managing 21+ sensor readings per engine.</a:t>
            </a:r>
          </a:p>
          <a:p>
            <a:pPr marL="539748" lvl="1" indent="-269874" algn="l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Selecting the most relevant features for accurate predictions.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68347" y="5068090"/>
            <a:ext cx="3675653" cy="4054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l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Each engine degrades differently due to wear and operating conditions.</a:t>
            </a:r>
          </a:p>
          <a:p>
            <a:pPr marL="539748" lvl="1" indent="-269874" algn="l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Hard to capture unique degradation trends in a single model.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629775" y="5000625"/>
            <a:ext cx="3496710" cy="4054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l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Ensuring the model works across diverse engines &amp; environments.</a:t>
            </a:r>
          </a:p>
          <a:p>
            <a:pPr marL="539748" lvl="1" indent="-269874" algn="l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Preventing overfitting to specific  failure patterns.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94830" y="2479632"/>
            <a:ext cx="2989113" cy="1274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</a:pPr>
            <a:r>
              <a:rPr lang="en-US" sz="7200" b="1" spc="36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741218" y="2315040"/>
            <a:ext cx="2989113" cy="1274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080"/>
              </a:lnSpc>
            </a:pPr>
            <a:r>
              <a:rPr lang="en-US" sz="7200" b="1" spc="360">
                <a:solidFill>
                  <a:srgbClr val="A79E9C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04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642614" y="3972715"/>
            <a:ext cx="3433001" cy="387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00"/>
              </a:lnSpc>
            </a:pPr>
            <a:r>
              <a:rPr lang="en-US" sz="2000" b="1" spc="200">
                <a:solidFill>
                  <a:srgbClr val="4E6E81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DEPLOYMENT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642614" y="5000625"/>
            <a:ext cx="3616686" cy="3549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l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Handling real-time data processing in aircraft systems.</a:t>
            </a:r>
          </a:p>
          <a:p>
            <a:pPr marL="539748" lvl="1" indent="-269874" algn="l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Making the model efficient, interpretable, and scalable.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944078" y="1326430"/>
            <a:ext cx="21203378" cy="7634140"/>
            <a:chOff x="0" y="0"/>
            <a:chExt cx="1128752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752" cy="406400"/>
            </a:xfrm>
            <a:custGeom>
              <a:avLst/>
              <a:gdLst/>
              <a:ahLst/>
              <a:cxnLst/>
              <a:rect l="l" t="t" r="r" b="b"/>
              <a:pathLst>
                <a:path w="1128752" h="406400">
                  <a:moveTo>
                    <a:pt x="925552" y="0"/>
                  </a:moveTo>
                  <a:cubicBezTo>
                    <a:pt x="1037776" y="0"/>
                    <a:pt x="1128752" y="90976"/>
                    <a:pt x="1128752" y="203200"/>
                  </a:cubicBezTo>
                  <a:cubicBezTo>
                    <a:pt x="1128752" y="315424"/>
                    <a:pt x="1037776" y="406400"/>
                    <a:pt x="92555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28752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958126" y="3762602"/>
            <a:ext cx="12371749" cy="20571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238"/>
              </a:lnSpc>
            </a:pPr>
            <a:r>
              <a:rPr lang="en-US" sz="11598" b="1" spc="579">
                <a:solidFill>
                  <a:srgbClr val="252B63"/>
                </a:solidFill>
                <a:latin typeface="Helios Extended Bold"/>
                <a:ea typeface="Helios Extended Bold"/>
                <a:cs typeface="Helios Extended Bold"/>
                <a:sym typeface="Helios Extended Bold"/>
              </a:rPr>
              <a:t>THANK YOU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9009810"/>
            <a:ext cx="248490" cy="24849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010810" y="1028700"/>
            <a:ext cx="248490" cy="24849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8001007" cy="10287000"/>
            <a:chOff x="0" y="0"/>
            <a:chExt cx="1239565" cy="1593725"/>
          </a:xfrm>
        </p:grpSpPr>
        <p:sp>
          <p:nvSpPr>
            <p:cNvPr id="3" name="Freeform 3"/>
            <p:cNvSpPr/>
            <p:nvPr/>
          </p:nvSpPr>
          <p:spPr>
            <a:xfrm rot="132000">
              <a:off x="-30133" y="-23205"/>
              <a:ext cx="1299831" cy="1640135"/>
            </a:xfrm>
            <a:custGeom>
              <a:avLst/>
              <a:gdLst/>
              <a:ahLst/>
              <a:cxnLst/>
              <a:rect l="l" t="t" r="r" b="b"/>
              <a:pathLst>
                <a:path w="1299831" h="1640135">
                  <a:moveTo>
                    <a:pt x="0" y="47584"/>
                  </a:moveTo>
                  <a:lnTo>
                    <a:pt x="1238652" y="0"/>
                  </a:lnTo>
                  <a:lnTo>
                    <a:pt x="1299831" y="1592551"/>
                  </a:lnTo>
                  <a:lnTo>
                    <a:pt x="61180" y="1640135"/>
                  </a:lnTo>
                  <a:close/>
                </a:path>
              </a:pathLst>
            </a:custGeom>
            <a:blipFill>
              <a:blip r:embed="rId2"/>
              <a:stretch>
                <a:fillRect l="-82350" t="-651" r="-2377" b="-901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AutoShape 4"/>
          <p:cNvSpPr/>
          <p:nvPr/>
        </p:nvSpPr>
        <p:spPr>
          <a:xfrm>
            <a:off x="1033462" y="0"/>
            <a:ext cx="0" cy="3768928"/>
          </a:xfrm>
          <a:prstGeom prst="line">
            <a:avLst/>
          </a:prstGeom>
          <a:ln w="57150" cap="flat">
            <a:solidFill>
              <a:srgbClr val="FFFFF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7859723" y="0"/>
            <a:ext cx="10286993" cy="10287000"/>
            <a:chOff x="0" y="0"/>
            <a:chExt cx="2709331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1" cy="2709333"/>
            </a:xfrm>
            <a:custGeom>
              <a:avLst/>
              <a:gdLst/>
              <a:ahLst/>
              <a:cxnLst/>
              <a:rect l="l" t="t" r="r" b="b"/>
              <a:pathLst>
                <a:path w="2709331" h="2709333">
                  <a:moveTo>
                    <a:pt x="0" y="0"/>
                  </a:moveTo>
                  <a:lnTo>
                    <a:pt x="2709331" y="0"/>
                  </a:lnTo>
                  <a:lnTo>
                    <a:pt x="27093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2F1F1">
                <a:alpha val="8000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70933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8456643" y="311151"/>
            <a:ext cx="9451921" cy="1292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00"/>
              </a:lnSpc>
            </a:pPr>
            <a:r>
              <a:rPr lang="en-US" sz="3500" b="1" u="sng" spc="175">
                <a:solidFill>
                  <a:srgbClr val="252B63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INTRODUCTION TO REMAINING USEFUL LIFE (RUL) PREDICITON: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456643" y="1927052"/>
            <a:ext cx="4803455" cy="581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</a:pPr>
            <a:r>
              <a:rPr lang="en-US" sz="3000" b="1" u="sng" spc="15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What is RUL Predicition?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438118" y="2601825"/>
            <a:ext cx="9187716" cy="2035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Aircraft engines degrades gradually through operational wear and tear. RUL (Remaining Useful Life) predictions used to estimate time an engine/ component will function before failure occurs.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456643" y="4832351"/>
            <a:ext cx="4191121" cy="581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u="sng" spc="15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Why it is important?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229896" y="5511799"/>
            <a:ext cx="9395938" cy="304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Passenger safety risks and potential catastrophic outcomes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Efficient Maintenance - Avoids unplanned downtime by scheduling repairs before failure.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Emergency landings costing $100,000+ per incident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It enables predictive maintenance, reducing unexpected breakdowns and enhancing operational safety.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6402" y="153671"/>
            <a:ext cx="11883105" cy="765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600"/>
              </a:lnSpc>
            </a:pPr>
            <a:r>
              <a:rPr lang="en-US" sz="4000" b="1" u="sng" spc="20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Introduction to Remaining Useful Life (RUL) Prediciton: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76402" y="1083809"/>
            <a:ext cx="8693050" cy="581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 u="sng" spc="15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The maintenance challenge: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76402" y="1845807"/>
            <a:ext cx="11578627" cy="1530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Reactive approach: Wait for failure → Dangerous and costly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Fixed-interval approach: Replace too early → Wastes serviceable components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Predictive approach: Replace at optimal time → The ideal solution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76402" y="3576183"/>
            <a:ext cx="16321071" cy="581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</a:pPr>
            <a:r>
              <a:rPr lang="en-US" sz="3000" b="1" u="sng" spc="15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Remaining Useful Life (RUL) Prediction: The Game-Changer: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76402" y="4302480"/>
            <a:ext cx="9139405" cy="1530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Precisely forecasts when components will reach end-of-life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Enables condition-based maintenance decisions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Transforms maintenance from guesswork to science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2459507" y="0"/>
            <a:ext cx="6130382" cy="10287000"/>
            <a:chOff x="0" y="0"/>
            <a:chExt cx="949757" cy="159372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49757" cy="1593725"/>
            </a:xfrm>
            <a:custGeom>
              <a:avLst/>
              <a:gdLst/>
              <a:ahLst/>
              <a:cxnLst/>
              <a:rect l="l" t="t" r="r" b="b"/>
              <a:pathLst>
                <a:path w="949757" h="1593725">
                  <a:moveTo>
                    <a:pt x="0" y="0"/>
                  </a:moveTo>
                  <a:lnTo>
                    <a:pt x="949757" y="0"/>
                  </a:lnTo>
                  <a:lnTo>
                    <a:pt x="949757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75931" r="-7593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76402" y="6032855"/>
            <a:ext cx="16321071" cy="581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</a:pPr>
            <a:r>
              <a:rPr lang="en-US" sz="3000" b="1" u="sng" spc="15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Real-World Impact: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76402" y="6794853"/>
            <a:ext cx="9536423" cy="2035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25-30% reduction in maintenance costs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15-20% increase in component lifespan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Near-elimination of unexpected in-service failures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Critical for modern aerospace operations and competitiveness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7577" y="1886066"/>
            <a:ext cx="8826423" cy="6514869"/>
            <a:chOff x="0" y="0"/>
            <a:chExt cx="1731791" cy="127825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31791" cy="1278252"/>
            </a:xfrm>
            <a:custGeom>
              <a:avLst/>
              <a:gdLst/>
              <a:ahLst/>
              <a:cxnLst/>
              <a:rect l="l" t="t" r="r" b="b"/>
              <a:pathLst>
                <a:path w="1731791" h="1278252">
                  <a:moveTo>
                    <a:pt x="0" y="0"/>
                  </a:moveTo>
                  <a:lnTo>
                    <a:pt x="1731791" y="0"/>
                  </a:lnTo>
                  <a:lnTo>
                    <a:pt x="1731791" y="1278252"/>
                  </a:lnTo>
                  <a:lnTo>
                    <a:pt x="0" y="1278252"/>
                  </a:lnTo>
                  <a:close/>
                </a:path>
              </a:pathLst>
            </a:custGeom>
            <a:blipFill>
              <a:blip r:embed="rId2"/>
              <a:stretch>
                <a:fillRect t="-863" b="-86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9378323" y="265758"/>
            <a:ext cx="8693050" cy="221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</a:pPr>
            <a:r>
              <a:rPr lang="en-US" sz="6000" b="1" u="sng" spc="300">
                <a:solidFill>
                  <a:srgbClr val="252B63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DATASET INFORMATION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78323" y="2575097"/>
            <a:ext cx="4469853" cy="604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480"/>
              </a:lnSpc>
            </a:pPr>
            <a:r>
              <a:rPr lang="en-US" sz="3200" b="1" u="sng" spc="16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About the Dataset: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336478" y="3246290"/>
            <a:ext cx="8589305" cy="2540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CMAPSS (Commercial Modular Aero-Propulsion System Simulation) dataset by NASA contains sensor readings from multiple engines over time.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Engines degrade differently based on operating conditions, making RUL estimation challenging.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378323" y="5872016"/>
            <a:ext cx="3190257" cy="604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480"/>
              </a:lnSpc>
            </a:pPr>
            <a:r>
              <a:rPr lang="en-US" sz="3200" b="1" u="sng" spc="16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Key Feature: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294634" y="6543209"/>
            <a:ext cx="8672993" cy="304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4 sub-datasets: FD001, FD002, FD003, FD004 (Different operating conditions &amp; failure modes).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21 sensor readings per engine: Temperature, pressure, fan speed, etc.</a:t>
            </a:r>
          </a:p>
          <a:p>
            <a:pPr marL="539748" lvl="1" indent="-269874" algn="just">
              <a:lnSpc>
                <a:spcPts val="3999"/>
              </a:lnSpc>
              <a:buFont typeface="Arial"/>
              <a:buChar char="•"/>
            </a:pPr>
            <a:r>
              <a:rPr lang="en-US" sz="2499" spc="249">
                <a:solidFill>
                  <a:srgbClr val="000000"/>
                </a:solidFill>
                <a:latin typeface="Times New Roman Condensed"/>
                <a:ea typeface="Times New Roman Condensed"/>
                <a:cs typeface="Times New Roman Condensed"/>
                <a:sym typeface="Times New Roman Condensed"/>
              </a:rPr>
              <a:t>Each engine has a different RUL based on degradation trends.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576402" y="1358607"/>
          <a:ext cx="8940112" cy="4976812"/>
        </p:xfrm>
        <a:graphic>
          <a:graphicData uri="http://schemas.openxmlformats.org/drawingml/2006/table">
            <a:tbl>
              <a:tblPr/>
              <a:tblGrid>
                <a:gridCol w="14697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8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1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63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24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0992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622143"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# of Engines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# of Data Points (Train)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# of Data Points (Test)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Operating Conditions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Failure Modes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7056"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FD001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20,631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13,096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5871"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FD002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53,759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39,161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5871"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FD003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24,815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16,066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5871"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FD004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249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61,229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42,104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13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576402" y="231857"/>
            <a:ext cx="14318931" cy="673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00"/>
              </a:lnSpc>
            </a:pPr>
            <a:r>
              <a:rPr lang="en-US" sz="3500" b="1" u="sng" spc="17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NASA’s CMAPSS DATASET: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6668793"/>
            <a:ext cx="7249260" cy="422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2000" spc="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no.1 Summary Table of CMAPSS Dataset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0159566" y="1028700"/>
          <a:ext cx="7725454" cy="6653840"/>
        </p:xfrm>
        <a:graphic>
          <a:graphicData uri="http://schemas.openxmlformats.org/drawingml/2006/table">
            <a:tbl>
              <a:tblPr/>
              <a:tblGrid>
                <a:gridCol w="1888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81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091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1903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Feature Type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# of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Description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428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Engine ID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Unique identifier for each engine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428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Cycle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Time cycle for the engine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68742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Operational Settings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Varying operational conditions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68742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Sensor Readings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Health- related engine parameters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68742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Combination of the above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0397663" y="8097526"/>
            <a:ext cx="724926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2000" spc="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no.2 Summary Table of subset FD001 Dataset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9681614" y="374732"/>
          <a:ext cx="7748337" cy="8843118"/>
        </p:xfrm>
        <a:graphic>
          <a:graphicData uri="http://schemas.openxmlformats.org/drawingml/2006/table">
            <a:tbl>
              <a:tblPr/>
              <a:tblGrid>
                <a:gridCol w="38258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25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312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Component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Function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752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Fan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Pulls in large amounts of air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6707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Low-Pressure Compressor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Slightly compresses the incoming air.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6707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High-Pressor Compressor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Further compresses air to make it denser.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6707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Combustion Chamber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Mixes fuel with compressed air &amp; ignites it.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6707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High-PressureTurbine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Extracts energy from hot gases to drive the compressor.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6707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Low-Pressure Turbine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Extracts extra energy to spin the fan.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6707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imes New Roman Bold"/>
                          <a:ea typeface="Times New Roman Bold"/>
                          <a:cs typeface="Times New Roman Bold"/>
                          <a:sym typeface="Times New Roman Bold"/>
                        </a:rPr>
                        <a:t>Nozzle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Expels hot gases at high speed for thrust.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774913" y="8032221"/>
            <a:ext cx="8504160" cy="917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 b="1" spc="125">
                <a:solidFill>
                  <a:srgbClr val="252B63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Air goes in → gets squeezed → fire explosion → turbines spin → plane moves forward! </a:t>
            </a:r>
          </a:p>
        </p:txBody>
      </p:sp>
      <p:sp>
        <p:nvSpPr>
          <p:cNvPr id="4" name="Freeform 4"/>
          <p:cNvSpPr/>
          <p:nvPr/>
        </p:nvSpPr>
        <p:spPr>
          <a:xfrm>
            <a:off x="593638" y="1341835"/>
            <a:ext cx="8504160" cy="5487007"/>
          </a:xfrm>
          <a:custGeom>
            <a:avLst/>
            <a:gdLst/>
            <a:ahLst/>
            <a:cxnLst/>
            <a:rect l="l" t="t" r="r" b="b"/>
            <a:pathLst>
              <a:path w="8504160" h="5487007">
                <a:moveTo>
                  <a:pt x="0" y="0"/>
                </a:moveTo>
                <a:lnTo>
                  <a:pt x="8504160" y="0"/>
                </a:lnTo>
                <a:lnTo>
                  <a:pt x="8504160" y="5487007"/>
                </a:lnTo>
                <a:lnTo>
                  <a:pt x="0" y="54870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576402" y="231857"/>
            <a:ext cx="14318931" cy="673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00"/>
              </a:lnSpc>
            </a:pPr>
            <a:r>
              <a:rPr lang="en-US" sz="3500" b="1" u="sng" spc="17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Working of Turbofan Engine: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702225" y="9426397"/>
            <a:ext cx="772772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2000" spc="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no.3 - Summary table of Components &amp; Functions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02363" y="7060668"/>
            <a:ext cx="724926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2000" b="1" spc="200">
                <a:solidFill>
                  <a:srgbClr val="000000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Figure no.1 - Illustration of Turbofan Engine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461260" y="1028700"/>
          <a:ext cx="17223270" cy="9102100"/>
        </p:xfrm>
        <a:graphic>
          <a:graphicData uri="http://schemas.openxmlformats.org/drawingml/2006/table">
            <a:tbl>
              <a:tblPr/>
              <a:tblGrid>
                <a:gridCol w="65142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9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093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39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 Name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Type of Measurement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Description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7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802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Sensor_1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Temperature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Measures engine temperature at a specific location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Sensor_2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Pressure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Detects air pressure within the engine system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Sensor_3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Temperature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Monitors exhaust gas temperature (EGT)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Sensor_4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Vibration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Captures mechanical vibrations in the engine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Sensor_5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Fuel Flow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Measures fuel consumption rate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Sensor_6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Airflow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Detects air intake into the engine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Sensor_7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Speed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Monitors the speed of a rotating component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Sensor_8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Pressure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Measures oil or hydraulic system pressure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09802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Sensor_9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Temperature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Checks lubricant or cooling system temperature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Sensor_10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Torque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Measures Torque applied in the engine shaft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Sensor_11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Humidity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Detects moisture levels in the air intake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609802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Sensor_12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Acoustic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Monitors engine noise and sound wave anomalies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Sensor_13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Flow Rate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Measures coolant or lubricant flow rate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Sensor_14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Current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Detects electrical current in critical components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Sensor_15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Voltage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Monitors voltage fluctuations in engine circuits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Sensor_16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Acceleration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Captures sudden changes in movement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Sensor_17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Exhaust Gas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Measures gas composition from exhaust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Sensor_18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Combustion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Monitors combustion efficiency in the chamber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Sensor_19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Oil Quality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Detects contamination in engine oil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363997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Sensor_20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Bearing Wear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Monitors wear and tear of rotating parts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609802"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Sensor_21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Structural Stress Sensor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379"/>
                        </a:lnSpc>
                        <a:defRPr/>
                      </a:pPr>
                      <a:r>
                        <a:rPr lang="en-US" sz="1699" b="1" spc="-79">
                          <a:solidFill>
                            <a:srgbClr val="000000"/>
                          </a:solidFill>
                          <a:latin typeface="Helios Extended Bold"/>
                          <a:ea typeface="Helios Extended Bold"/>
                          <a:cs typeface="Helios Extended Bold"/>
                          <a:sym typeface="Helios Extended Bold"/>
                        </a:rPr>
                        <a:t>Measures mechanical stress on engine components</a:t>
                      </a:r>
                      <a:endParaRPr lang="en-US" sz="1100"/>
                    </a:p>
                  </a:txBody>
                  <a:tcPr marL="9525" marR="9525" marT="9525" marB="9525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576402" y="231857"/>
            <a:ext cx="14318931" cy="673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900"/>
              </a:lnSpc>
            </a:pPr>
            <a:r>
              <a:rPr lang="en-US" sz="3500" b="1" u="sng" spc="17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NASA’s CMAPSS DATASET: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010040" y="366848"/>
            <a:ext cx="581386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0"/>
              </a:lnSpc>
            </a:pPr>
            <a:r>
              <a:rPr lang="en-US" sz="2000" spc="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no.4 - Summary table of 21 sensors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6402" y="1531018"/>
            <a:ext cx="2472489" cy="247248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6C3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977328" y="1531018"/>
            <a:ext cx="2472489" cy="247248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C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258521" y="1531018"/>
            <a:ext cx="2472489" cy="247248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6C3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740661" y="1540543"/>
            <a:ext cx="2472489" cy="2472489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C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345214" y="4495001"/>
            <a:ext cx="1869278" cy="1296998"/>
            <a:chOff x="0" y="0"/>
            <a:chExt cx="492320" cy="34159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92320" cy="341596"/>
            </a:xfrm>
            <a:custGeom>
              <a:avLst/>
              <a:gdLst/>
              <a:ahLst/>
              <a:cxnLst/>
              <a:rect l="l" t="t" r="r" b="b"/>
              <a:pathLst>
                <a:path w="492320" h="341596">
                  <a:moveTo>
                    <a:pt x="170798" y="0"/>
                  </a:moveTo>
                  <a:lnTo>
                    <a:pt x="321522" y="0"/>
                  </a:lnTo>
                  <a:cubicBezTo>
                    <a:pt x="366821" y="0"/>
                    <a:pt x="410264" y="17995"/>
                    <a:pt x="442295" y="50026"/>
                  </a:cubicBezTo>
                  <a:cubicBezTo>
                    <a:pt x="474325" y="82056"/>
                    <a:pt x="492320" y="125500"/>
                    <a:pt x="492320" y="170798"/>
                  </a:cubicBezTo>
                  <a:lnTo>
                    <a:pt x="492320" y="170798"/>
                  </a:lnTo>
                  <a:cubicBezTo>
                    <a:pt x="492320" y="216097"/>
                    <a:pt x="474325" y="259540"/>
                    <a:pt x="442295" y="291571"/>
                  </a:cubicBezTo>
                  <a:cubicBezTo>
                    <a:pt x="410264" y="323602"/>
                    <a:pt x="366821" y="341596"/>
                    <a:pt x="321522" y="341596"/>
                  </a:cubicBezTo>
                  <a:lnTo>
                    <a:pt x="170798" y="341596"/>
                  </a:lnTo>
                  <a:cubicBezTo>
                    <a:pt x="125500" y="341596"/>
                    <a:pt x="82056" y="323602"/>
                    <a:pt x="50026" y="291571"/>
                  </a:cubicBezTo>
                  <a:cubicBezTo>
                    <a:pt x="17995" y="259540"/>
                    <a:pt x="0" y="216097"/>
                    <a:pt x="0" y="170798"/>
                  </a:cubicBezTo>
                  <a:lnTo>
                    <a:pt x="0" y="170798"/>
                  </a:lnTo>
                  <a:cubicBezTo>
                    <a:pt x="0" y="125500"/>
                    <a:pt x="17995" y="82056"/>
                    <a:pt x="50026" y="50026"/>
                  </a:cubicBezTo>
                  <a:cubicBezTo>
                    <a:pt x="82056" y="17995"/>
                    <a:pt x="125500" y="0"/>
                    <a:pt x="170798" y="0"/>
                  </a:cubicBezTo>
                  <a:close/>
                </a:path>
              </a:pathLst>
            </a:custGeom>
            <a:solidFill>
              <a:srgbClr val="D6C3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104775"/>
              <a:ext cx="492320" cy="4463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654607" y="275591"/>
            <a:ext cx="3966114" cy="958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000"/>
              </a:lnSpc>
            </a:pPr>
            <a:r>
              <a:rPr lang="en-US" sz="5000" b="1" u="sng" spc="25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Approach: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54607" y="2411401"/>
            <a:ext cx="2316079" cy="587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Data Loading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055534" y="2420926"/>
            <a:ext cx="2316079" cy="587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Data Cleaning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535668" y="2139992"/>
            <a:ext cx="2003258" cy="1130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Feature Extraction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017065" y="2149517"/>
            <a:ext cx="2003258" cy="1130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Data Splitting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13310090" y="4495001"/>
            <a:ext cx="1869278" cy="1296998"/>
            <a:chOff x="0" y="0"/>
            <a:chExt cx="492320" cy="34159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92320" cy="341596"/>
            </a:xfrm>
            <a:custGeom>
              <a:avLst/>
              <a:gdLst/>
              <a:ahLst/>
              <a:cxnLst/>
              <a:rect l="l" t="t" r="r" b="b"/>
              <a:pathLst>
                <a:path w="492320" h="341596">
                  <a:moveTo>
                    <a:pt x="170798" y="0"/>
                  </a:moveTo>
                  <a:lnTo>
                    <a:pt x="321522" y="0"/>
                  </a:lnTo>
                  <a:cubicBezTo>
                    <a:pt x="366821" y="0"/>
                    <a:pt x="410264" y="17995"/>
                    <a:pt x="442295" y="50026"/>
                  </a:cubicBezTo>
                  <a:cubicBezTo>
                    <a:pt x="474325" y="82056"/>
                    <a:pt x="492320" y="125500"/>
                    <a:pt x="492320" y="170798"/>
                  </a:cubicBezTo>
                  <a:lnTo>
                    <a:pt x="492320" y="170798"/>
                  </a:lnTo>
                  <a:cubicBezTo>
                    <a:pt x="492320" y="216097"/>
                    <a:pt x="474325" y="259540"/>
                    <a:pt x="442295" y="291571"/>
                  </a:cubicBezTo>
                  <a:cubicBezTo>
                    <a:pt x="410264" y="323602"/>
                    <a:pt x="366821" y="341596"/>
                    <a:pt x="321522" y="341596"/>
                  </a:cubicBezTo>
                  <a:lnTo>
                    <a:pt x="170798" y="341596"/>
                  </a:lnTo>
                  <a:cubicBezTo>
                    <a:pt x="125500" y="341596"/>
                    <a:pt x="82056" y="323602"/>
                    <a:pt x="50026" y="291571"/>
                  </a:cubicBezTo>
                  <a:cubicBezTo>
                    <a:pt x="17995" y="259540"/>
                    <a:pt x="0" y="216097"/>
                    <a:pt x="0" y="170798"/>
                  </a:cubicBezTo>
                  <a:lnTo>
                    <a:pt x="0" y="170798"/>
                  </a:lnTo>
                  <a:cubicBezTo>
                    <a:pt x="0" y="125500"/>
                    <a:pt x="17995" y="82056"/>
                    <a:pt x="50026" y="50026"/>
                  </a:cubicBezTo>
                  <a:cubicBezTo>
                    <a:pt x="82056" y="17995"/>
                    <a:pt x="125500" y="0"/>
                    <a:pt x="170798" y="0"/>
                  </a:cubicBezTo>
                  <a:close/>
                </a:path>
              </a:pathLst>
            </a:custGeom>
            <a:solidFill>
              <a:srgbClr val="D6C3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104775"/>
              <a:ext cx="492320" cy="4463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3620450" y="4516229"/>
            <a:ext cx="1274884" cy="1130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Test data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519028" y="4508333"/>
            <a:ext cx="1521650" cy="1130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Train data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2851676" y="6033837"/>
            <a:ext cx="4210749" cy="2974130"/>
            <a:chOff x="0" y="0"/>
            <a:chExt cx="1109004" cy="78331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109004" cy="783310"/>
            </a:xfrm>
            <a:custGeom>
              <a:avLst/>
              <a:gdLst/>
              <a:ahLst/>
              <a:cxnLst/>
              <a:rect l="l" t="t" r="r" b="b"/>
              <a:pathLst>
                <a:path w="1109004" h="783310">
                  <a:moveTo>
                    <a:pt x="93769" y="0"/>
                  </a:moveTo>
                  <a:lnTo>
                    <a:pt x="1015235" y="0"/>
                  </a:lnTo>
                  <a:cubicBezTo>
                    <a:pt x="1040104" y="0"/>
                    <a:pt x="1063955" y="9879"/>
                    <a:pt x="1081540" y="27464"/>
                  </a:cubicBezTo>
                  <a:cubicBezTo>
                    <a:pt x="1099125" y="45049"/>
                    <a:pt x="1109004" y="68900"/>
                    <a:pt x="1109004" y="93769"/>
                  </a:cubicBezTo>
                  <a:lnTo>
                    <a:pt x="1109004" y="689541"/>
                  </a:lnTo>
                  <a:cubicBezTo>
                    <a:pt x="1109004" y="714410"/>
                    <a:pt x="1099125" y="738260"/>
                    <a:pt x="1081540" y="755846"/>
                  </a:cubicBezTo>
                  <a:cubicBezTo>
                    <a:pt x="1063955" y="773431"/>
                    <a:pt x="1040104" y="783310"/>
                    <a:pt x="1015235" y="783310"/>
                  </a:cubicBezTo>
                  <a:lnTo>
                    <a:pt x="93769" y="783310"/>
                  </a:lnTo>
                  <a:cubicBezTo>
                    <a:pt x="68900" y="783310"/>
                    <a:pt x="45049" y="773431"/>
                    <a:pt x="27464" y="755846"/>
                  </a:cubicBezTo>
                  <a:cubicBezTo>
                    <a:pt x="9879" y="738260"/>
                    <a:pt x="0" y="714410"/>
                    <a:pt x="0" y="689541"/>
                  </a:cubicBezTo>
                  <a:lnTo>
                    <a:pt x="0" y="93769"/>
                  </a:lnTo>
                  <a:cubicBezTo>
                    <a:pt x="0" y="68900"/>
                    <a:pt x="9879" y="45049"/>
                    <a:pt x="27464" y="27464"/>
                  </a:cubicBezTo>
                  <a:cubicBezTo>
                    <a:pt x="45049" y="9879"/>
                    <a:pt x="68900" y="0"/>
                    <a:pt x="93769" y="0"/>
                  </a:cubicBezTo>
                  <a:close/>
                </a:path>
              </a:pathLst>
            </a:custGeom>
            <a:solidFill>
              <a:srgbClr val="F5C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104775"/>
              <a:ext cx="1109004" cy="8880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3295189" y="6350814"/>
            <a:ext cx="3323724" cy="1673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&gt; Random Forest</a:t>
            </a:r>
          </a:p>
          <a:p>
            <a:pPr algn="l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&gt;XGBoost</a:t>
            </a:r>
          </a:p>
          <a:p>
            <a:pPr marL="0" lvl="0" indent="0" algn="l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&gt;LSTM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34411" y="6673721"/>
            <a:ext cx="1898165" cy="1417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414"/>
              </a:lnSpc>
            </a:pPr>
            <a:r>
              <a:rPr lang="en-US" sz="3867" b="1" spc="193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Model Building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7929201" y="6033837"/>
            <a:ext cx="3422347" cy="2974130"/>
            <a:chOff x="0" y="0"/>
            <a:chExt cx="901359" cy="78331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901359" cy="783310"/>
            </a:xfrm>
            <a:custGeom>
              <a:avLst/>
              <a:gdLst/>
              <a:ahLst/>
              <a:cxnLst/>
              <a:rect l="l" t="t" r="r" b="b"/>
              <a:pathLst>
                <a:path w="901359" h="783310">
                  <a:moveTo>
                    <a:pt x="115371" y="0"/>
                  </a:moveTo>
                  <a:lnTo>
                    <a:pt x="785988" y="0"/>
                  </a:lnTo>
                  <a:cubicBezTo>
                    <a:pt x="816587" y="0"/>
                    <a:pt x="845932" y="12155"/>
                    <a:pt x="867568" y="33791"/>
                  </a:cubicBezTo>
                  <a:cubicBezTo>
                    <a:pt x="889204" y="55427"/>
                    <a:pt x="901359" y="84772"/>
                    <a:pt x="901359" y="115371"/>
                  </a:cubicBezTo>
                  <a:lnTo>
                    <a:pt x="901359" y="667939"/>
                  </a:lnTo>
                  <a:cubicBezTo>
                    <a:pt x="901359" y="698538"/>
                    <a:pt x="889204" y="727883"/>
                    <a:pt x="867568" y="749519"/>
                  </a:cubicBezTo>
                  <a:cubicBezTo>
                    <a:pt x="845932" y="771155"/>
                    <a:pt x="816587" y="783310"/>
                    <a:pt x="785988" y="783310"/>
                  </a:cubicBezTo>
                  <a:lnTo>
                    <a:pt x="115371" y="783310"/>
                  </a:lnTo>
                  <a:cubicBezTo>
                    <a:pt x="84772" y="783310"/>
                    <a:pt x="55427" y="771155"/>
                    <a:pt x="33791" y="749519"/>
                  </a:cubicBezTo>
                  <a:cubicBezTo>
                    <a:pt x="12155" y="727883"/>
                    <a:pt x="0" y="698538"/>
                    <a:pt x="0" y="667939"/>
                  </a:cubicBezTo>
                  <a:lnTo>
                    <a:pt x="0" y="115371"/>
                  </a:lnTo>
                  <a:cubicBezTo>
                    <a:pt x="0" y="84772"/>
                    <a:pt x="12155" y="55427"/>
                    <a:pt x="33791" y="33791"/>
                  </a:cubicBezTo>
                  <a:cubicBezTo>
                    <a:pt x="55427" y="12155"/>
                    <a:pt x="84772" y="0"/>
                    <a:pt x="115371" y="0"/>
                  </a:cubicBezTo>
                  <a:close/>
                </a:path>
              </a:pathLst>
            </a:custGeom>
            <a:solidFill>
              <a:srgbClr val="D6C3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104775"/>
              <a:ext cx="901359" cy="8880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8303039" y="9179417"/>
            <a:ext cx="3048508" cy="587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Model Training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11939567" y="6253395"/>
            <a:ext cx="2472489" cy="2472489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C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12361690" y="6886748"/>
            <a:ext cx="1903682" cy="1130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Model Evaluation</a:t>
            </a:r>
          </a:p>
        </p:txBody>
      </p:sp>
      <p:grpSp>
        <p:nvGrpSpPr>
          <p:cNvPr id="40" name="Group 40"/>
          <p:cNvGrpSpPr/>
          <p:nvPr/>
        </p:nvGrpSpPr>
        <p:grpSpPr>
          <a:xfrm>
            <a:off x="15544357" y="6773122"/>
            <a:ext cx="2104874" cy="1433036"/>
            <a:chOff x="0" y="0"/>
            <a:chExt cx="554370" cy="377425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554370" cy="377425"/>
            </a:xfrm>
            <a:custGeom>
              <a:avLst/>
              <a:gdLst/>
              <a:ahLst/>
              <a:cxnLst/>
              <a:rect l="l" t="t" r="r" b="b"/>
              <a:pathLst>
                <a:path w="554370" h="377425">
                  <a:moveTo>
                    <a:pt x="187583" y="0"/>
                  </a:moveTo>
                  <a:lnTo>
                    <a:pt x="366788" y="0"/>
                  </a:lnTo>
                  <a:cubicBezTo>
                    <a:pt x="416538" y="0"/>
                    <a:pt x="464250" y="19763"/>
                    <a:pt x="499428" y="54942"/>
                  </a:cubicBezTo>
                  <a:cubicBezTo>
                    <a:pt x="534607" y="90120"/>
                    <a:pt x="554370" y="137833"/>
                    <a:pt x="554370" y="187583"/>
                  </a:cubicBezTo>
                  <a:lnTo>
                    <a:pt x="554370" y="189843"/>
                  </a:lnTo>
                  <a:cubicBezTo>
                    <a:pt x="554370" y="293442"/>
                    <a:pt x="470387" y="377425"/>
                    <a:pt x="366788" y="377425"/>
                  </a:cubicBezTo>
                  <a:lnTo>
                    <a:pt x="187583" y="377425"/>
                  </a:lnTo>
                  <a:cubicBezTo>
                    <a:pt x="83984" y="377425"/>
                    <a:pt x="0" y="293442"/>
                    <a:pt x="0" y="189843"/>
                  </a:cubicBezTo>
                  <a:lnTo>
                    <a:pt x="0" y="187583"/>
                  </a:lnTo>
                  <a:cubicBezTo>
                    <a:pt x="0" y="83984"/>
                    <a:pt x="83984" y="0"/>
                    <a:pt x="187583" y="0"/>
                  </a:cubicBezTo>
                  <a:close/>
                </a:path>
              </a:pathLst>
            </a:custGeom>
            <a:solidFill>
              <a:srgbClr val="D6C3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104775"/>
              <a:ext cx="554370" cy="4822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15773398" y="6862369"/>
            <a:ext cx="1714943" cy="1130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RUL Prediction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7842313" y="6414478"/>
            <a:ext cx="3509235" cy="2216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&gt;Mean Squared Error</a:t>
            </a:r>
          </a:p>
          <a:p>
            <a:pPr marL="0" lvl="0" indent="0" algn="ctr">
              <a:lnSpc>
                <a:spcPts val="4340"/>
              </a:lnSpc>
            </a:pPr>
            <a:r>
              <a:rPr lang="en-US" sz="3100" b="1" spc="155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&gt;Hyperparameter Tunning</a:t>
            </a:r>
          </a:p>
        </p:txBody>
      </p:sp>
      <p:sp>
        <p:nvSpPr>
          <p:cNvPr id="45" name="AutoShape 45"/>
          <p:cNvSpPr/>
          <p:nvPr/>
        </p:nvSpPr>
        <p:spPr>
          <a:xfrm>
            <a:off x="6577286" y="2767263"/>
            <a:ext cx="68123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46" name="AutoShape 46"/>
          <p:cNvSpPr/>
          <p:nvPr/>
        </p:nvSpPr>
        <p:spPr>
          <a:xfrm>
            <a:off x="3048891" y="2767263"/>
            <a:ext cx="678782" cy="131445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47" name="AutoShape 47"/>
          <p:cNvSpPr/>
          <p:nvPr/>
        </p:nvSpPr>
        <p:spPr>
          <a:xfrm>
            <a:off x="9731011" y="2767263"/>
            <a:ext cx="97298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48" name="AutoShape 48"/>
          <p:cNvSpPr/>
          <p:nvPr/>
        </p:nvSpPr>
        <p:spPr>
          <a:xfrm flipH="1">
            <a:off x="10279853" y="3580398"/>
            <a:ext cx="760825" cy="91460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49" name="AutoShape 49"/>
          <p:cNvSpPr/>
          <p:nvPr/>
        </p:nvSpPr>
        <p:spPr>
          <a:xfrm>
            <a:off x="13020323" y="3580398"/>
            <a:ext cx="1332217" cy="84201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50" name="AutoShape 50"/>
          <p:cNvSpPr/>
          <p:nvPr/>
        </p:nvSpPr>
        <p:spPr>
          <a:xfrm flipH="1">
            <a:off x="5349471" y="5143500"/>
            <a:ext cx="3995743" cy="1070656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51" name="AutoShape 51"/>
          <p:cNvSpPr/>
          <p:nvPr/>
        </p:nvSpPr>
        <p:spPr>
          <a:xfrm flipH="1">
            <a:off x="13252229" y="5791999"/>
            <a:ext cx="992500" cy="624384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52" name="AutoShape 52"/>
          <p:cNvSpPr/>
          <p:nvPr/>
        </p:nvSpPr>
        <p:spPr>
          <a:xfrm flipV="1">
            <a:off x="7062426" y="7463664"/>
            <a:ext cx="866775" cy="5723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53" name="AutoShape 53"/>
          <p:cNvSpPr/>
          <p:nvPr/>
        </p:nvSpPr>
        <p:spPr>
          <a:xfrm flipV="1">
            <a:off x="11351548" y="7118604"/>
            <a:ext cx="647666" cy="402298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54" name="AutoShape 54"/>
          <p:cNvSpPr/>
          <p:nvPr/>
        </p:nvSpPr>
        <p:spPr>
          <a:xfrm flipV="1">
            <a:off x="14368242" y="7489640"/>
            <a:ext cx="1176115" cy="3126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54607" y="1977374"/>
            <a:ext cx="9642061" cy="134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MSE is used because we are dealing with regression (continuous value prediction).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 b="1" spc="124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Formula: </a:t>
            </a:r>
          </a:p>
        </p:txBody>
      </p:sp>
      <p:sp>
        <p:nvSpPr>
          <p:cNvPr id="3" name="Freeform 3"/>
          <p:cNvSpPr/>
          <p:nvPr/>
        </p:nvSpPr>
        <p:spPr>
          <a:xfrm>
            <a:off x="3513958" y="2864422"/>
            <a:ext cx="4894888" cy="1154317"/>
          </a:xfrm>
          <a:custGeom>
            <a:avLst/>
            <a:gdLst/>
            <a:ahLst/>
            <a:cxnLst/>
            <a:rect l="l" t="t" r="r" b="b"/>
            <a:pathLst>
              <a:path w="4894888" h="1154317">
                <a:moveTo>
                  <a:pt x="0" y="0"/>
                </a:moveTo>
                <a:lnTo>
                  <a:pt x="4894889" y="0"/>
                </a:lnTo>
                <a:lnTo>
                  <a:pt x="4894889" y="1154317"/>
                </a:lnTo>
                <a:lnTo>
                  <a:pt x="0" y="11543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54607" y="7026277"/>
            <a:ext cx="9642061" cy="2232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500"/>
              </a:lnSpc>
              <a:spcBef>
                <a:spcPct val="0"/>
              </a:spcBef>
            </a:pPr>
            <a:r>
              <a:rPr lang="en-US" sz="2500" spc="1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improve LSTM performance,</a:t>
            </a:r>
            <a:r>
              <a:rPr lang="en-US" sz="2500" b="1" spc="125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Keras Tuner is used:</a:t>
            </a:r>
          </a:p>
          <a:p>
            <a:pPr algn="just">
              <a:lnSpc>
                <a:spcPts val="3500"/>
              </a:lnSpc>
              <a:spcBef>
                <a:spcPct val="0"/>
              </a:spcBef>
            </a:pPr>
            <a:r>
              <a:rPr lang="en-US" sz="2500" b="1" spc="125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Number of LSTM units: </a:t>
            </a:r>
            <a:r>
              <a:rPr lang="en-US" sz="2500" spc="1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50, 100, 200</a:t>
            </a:r>
          </a:p>
          <a:p>
            <a:pPr algn="just">
              <a:lnSpc>
                <a:spcPts val="3500"/>
              </a:lnSpc>
              <a:spcBef>
                <a:spcPct val="0"/>
              </a:spcBef>
            </a:pPr>
            <a:r>
              <a:rPr lang="en-US" sz="2500" b="1" spc="125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Batch size:</a:t>
            </a:r>
            <a:r>
              <a:rPr lang="en-US" sz="2500" spc="1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32, 64</a:t>
            </a:r>
          </a:p>
          <a:p>
            <a:pPr algn="just">
              <a:lnSpc>
                <a:spcPts val="3500"/>
              </a:lnSpc>
              <a:spcBef>
                <a:spcPct val="0"/>
              </a:spcBef>
            </a:pPr>
            <a:r>
              <a:rPr lang="en-US" sz="2500" b="1" spc="125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Learning rate: </a:t>
            </a:r>
            <a:r>
              <a:rPr lang="en-US" sz="2500" spc="1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0.001, 0.0001</a:t>
            </a:r>
          </a:p>
          <a:p>
            <a:pPr algn="just">
              <a:lnSpc>
                <a:spcPts val="3500"/>
              </a:lnSpc>
              <a:spcBef>
                <a:spcPct val="0"/>
              </a:spcBef>
            </a:pPr>
            <a:r>
              <a:rPr lang="en-US" sz="2500" b="1" spc="125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Dropout rate:</a:t>
            </a:r>
            <a:r>
              <a:rPr lang="en-US" sz="2500" spc="12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0.2, 0.3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982967" y="0"/>
            <a:ext cx="7571743" cy="10287000"/>
            <a:chOff x="0" y="0"/>
            <a:chExt cx="1190697" cy="16176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90697" cy="1617685"/>
            </a:xfrm>
            <a:custGeom>
              <a:avLst/>
              <a:gdLst/>
              <a:ahLst/>
              <a:cxnLst/>
              <a:rect l="l" t="t" r="r" b="b"/>
              <a:pathLst>
                <a:path w="1190697" h="1617685">
                  <a:moveTo>
                    <a:pt x="0" y="0"/>
                  </a:moveTo>
                  <a:lnTo>
                    <a:pt x="1190697" y="0"/>
                  </a:lnTo>
                  <a:lnTo>
                    <a:pt x="1190697" y="1617685"/>
                  </a:lnTo>
                  <a:lnTo>
                    <a:pt x="0" y="1617685"/>
                  </a:lnTo>
                  <a:close/>
                </a:path>
              </a:pathLst>
            </a:custGeom>
            <a:blipFill>
              <a:blip r:embed="rId3"/>
              <a:stretch>
                <a:fillRect t="-5238" b="-523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54607" y="263607"/>
            <a:ext cx="7754239" cy="798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880"/>
              </a:lnSpc>
            </a:pPr>
            <a:r>
              <a:rPr lang="en-US" sz="4200" b="1" u="sng" spc="21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Model Training &amp; Evaluation: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54607" y="6127100"/>
            <a:ext cx="6314946" cy="604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80"/>
              </a:lnSpc>
            </a:pPr>
            <a:r>
              <a:rPr lang="en-US" sz="3200" b="1" u="sng" spc="16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Hyperparameter Tunning: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54607" y="1198279"/>
            <a:ext cx="7158480" cy="581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</a:pPr>
            <a:r>
              <a:rPr lang="en-US" sz="3000" b="1" u="sng" spc="150">
                <a:solidFill>
                  <a:srgbClr val="252B63"/>
                </a:solidFill>
                <a:latin typeface="Times New Roman Condensed Bold"/>
                <a:ea typeface="Times New Roman Condensed Bold"/>
                <a:cs typeface="Times New Roman Condensed Bold"/>
                <a:sym typeface="Times New Roman Condensed Bold"/>
              </a:rPr>
              <a:t>Loss Function: Mean Squared Error (MSE)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54607" y="4504675"/>
            <a:ext cx="9642061" cy="134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b="1" spc="124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Why not MAE (Mean Absolute Error)?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MSE penalizes large errors more, ensuring the model learns to make precise predictions.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1075</Words>
  <Application>Microsoft Office PowerPoint</Application>
  <PresentationFormat>Custom</PresentationFormat>
  <Paragraphs>239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Helios Extended Bold</vt:lpstr>
      <vt:lpstr>Times New Roman</vt:lpstr>
      <vt:lpstr>Heebo</vt:lpstr>
      <vt:lpstr>Times New Roman Condensed</vt:lpstr>
      <vt:lpstr>Calibri</vt:lpstr>
      <vt:lpstr>Times New Roman Bold</vt:lpstr>
      <vt:lpstr>Times New Roman Condensed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</dc:title>
  <cp:lastModifiedBy>MD ARIFUL ISLAM MOZUMDER</cp:lastModifiedBy>
  <cp:revision>2</cp:revision>
  <dcterms:created xsi:type="dcterms:W3CDTF">2006-08-16T00:00:00Z</dcterms:created>
  <dcterms:modified xsi:type="dcterms:W3CDTF">2025-05-03T04:58:08Z</dcterms:modified>
  <dc:identifier>DAGX0jYmW8Q</dc:identifier>
</cp:coreProperties>
</file>

<file path=docProps/thumbnail.jpeg>
</file>